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64" r:id="rId2"/>
    <p:sldId id="258" r:id="rId3"/>
    <p:sldId id="259" r:id="rId4"/>
    <p:sldId id="262" r:id="rId5"/>
    <p:sldId id="263" r:id="rId6"/>
    <p:sldId id="260" r:id="rId7"/>
    <p:sldId id="261" r:id="rId8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00"/>
    <a:srgbClr val="000000"/>
    <a:srgbClr val="FF9900"/>
    <a:srgbClr val="0000FF"/>
    <a:srgbClr val="3DAFC7"/>
    <a:srgbClr val="BD5F00"/>
    <a:srgbClr val="D20A14"/>
    <a:srgbClr val="E32F3C"/>
    <a:srgbClr val="285E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97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-2820" y="-12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defRPr sz="13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defRPr sz="13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defRPr sz="13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defRPr sz="1300">
                <a:latin typeface="Times" charset="0"/>
              </a:defRPr>
            </a:lvl1pPr>
          </a:lstStyle>
          <a:p>
            <a:pPr>
              <a:defRPr/>
            </a:pPr>
            <a:fld id="{1189CB55-CF52-438E-AB07-3B4F9EB8E4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875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jpe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3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9940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5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846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7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</a:defRPr>
            </a:lvl1pPr>
          </a:lstStyle>
          <a:p>
            <a:pPr>
              <a:defRPr/>
            </a:pPr>
            <a:fld id="{E9723F3B-7906-4732-BA0B-69FF98940D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204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pitchFamily="-109" charset="-128"/>
        <a:cs typeface="ＭＳ Ｐゴシック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pitchFamily="-109" charset="-128"/>
        <a:cs typeface="ＭＳ Ｐゴシック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pitchFamily="-109" charset="-128"/>
        <a:cs typeface="ＭＳ Ｐゴシック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09" charset="0"/>
        <a:ea typeface="ＭＳ Ｐゴシック" pitchFamily="-109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1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257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3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186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4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955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5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581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6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686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" pitchFamily="18" charset="0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2D41A9-3BBC-4674-9004-3500450F420B}" type="slidenum">
              <a:rPr lang="en-US" smtClean="0">
                <a:latin typeface="Times" pitchFamily="18" charset="0"/>
              </a:rPr>
              <a:pPr/>
              <a:t>7</a:t>
            </a:fld>
            <a:endParaRPr lang="en-US"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689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spcBef>
                <a:spcPts val="600"/>
              </a:spcBef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28600"/>
            <a:ext cx="1943100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76900" cy="5105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2192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3528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9250" indent="-349250">
              <a:spcBef>
                <a:spcPts val="14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500"/>
              </a:spcBef>
              <a:defRPr/>
            </a:lvl3pPr>
            <a:lvl4pPr>
              <a:spcBef>
                <a:spcPts val="3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maller Fo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2575" indent="-282575">
              <a:spcBef>
                <a:spcPts val="1200"/>
              </a:spcBef>
              <a:defRPr sz="2400"/>
            </a:lvl1pPr>
            <a:lvl2pPr marL="685800" indent="-228600">
              <a:spcBef>
                <a:spcPts val="500"/>
              </a:spcBef>
              <a:defRPr sz="2000"/>
            </a:lvl2pPr>
            <a:lvl3pPr marL="1089025" indent="-174625">
              <a:spcBef>
                <a:spcPts val="300"/>
              </a:spcBef>
              <a:defRPr sz="1600"/>
            </a:lvl3pPr>
            <a:lvl4pPr>
              <a:spcBef>
                <a:spcPts val="3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maller Fon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7577"/>
            <a:ext cx="86868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686800" cy="5029200"/>
          </a:xfrm>
        </p:spPr>
        <p:txBody>
          <a:bodyPr/>
          <a:lstStyle>
            <a:lvl1pPr marL="228600" indent="-228600">
              <a:spcBef>
                <a:spcPts val="1000"/>
              </a:spcBef>
              <a:defRPr sz="2000"/>
            </a:lvl1pPr>
            <a:lvl2pPr marL="631825" indent="-174625">
              <a:spcBef>
                <a:spcPts val="500"/>
              </a:spcBef>
              <a:defRPr sz="1600"/>
            </a:lvl2pPr>
            <a:lvl3pPr marL="1035050" indent="-120650"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/>
            </a:lvl4pPr>
            <a:lvl5pPr>
              <a:spcBef>
                <a:spcPts val="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er Fo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 hasCustomPrompt="1"/>
          </p:nvPr>
        </p:nvSpPr>
        <p:spPr bwMode="auto">
          <a:xfrm>
            <a:off x="457200" y="1143000"/>
            <a:ext cx="8229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>
              <a:spcBef>
                <a:spcPts val="1000"/>
              </a:spcBef>
              <a:buFont typeface="Arial" pitchFamily="34" charset="0"/>
              <a:buChar char="•"/>
              <a:defRPr sz="2000"/>
            </a:lvl1pPr>
            <a:lvl2pPr marL="631825" indent="-174625">
              <a:spcBef>
                <a:spcPts val="500"/>
              </a:spcBef>
              <a:buFont typeface="Arial" pitchFamily="34" charset="0"/>
              <a:buChar char="•"/>
              <a:defRPr sz="16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07577"/>
            <a:ext cx="8229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3000"/>
            <a:ext cx="8229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7" name="Rectangle 13"/>
          <p:cNvSpPr>
            <a:spLocks noChangeArrowheads="1"/>
          </p:cNvSpPr>
          <p:nvPr/>
        </p:nvSpPr>
        <p:spPr bwMode="auto">
          <a:xfrm>
            <a:off x="333375" y="1159297"/>
            <a:ext cx="8483600" cy="84138"/>
          </a:xfrm>
          <a:prstGeom prst="rect">
            <a:avLst/>
          </a:prstGeom>
          <a:gradFill rotWithShape="0">
            <a:gsLst>
              <a:gs pos="0">
                <a:srgbClr val="09730C">
                  <a:gamma/>
                  <a:shade val="46275"/>
                  <a:invGamma/>
                </a:srgbClr>
              </a:gs>
              <a:gs pos="50000">
                <a:srgbClr val="09730C"/>
              </a:gs>
              <a:gs pos="100000">
                <a:srgbClr val="09730C">
                  <a:gamma/>
                  <a:shade val="46275"/>
                  <a:invGamma/>
                </a:srgbClr>
              </a:gs>
            </a:gsLst>
            <a:lin ang="0" scaled="1"/>
          </a:gradFill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latin typeface="Times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3DDF74-6DED-4812-9ED9-CFF75CACFEC0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56832" y="6058652"/>
            <a:ext cx="800736" cy="79934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3" r:id="rId4"/>
    <p:sldLayoutId id="2147483661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4" r:id="rId15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  <a:ea typeface="ＭＳ Ｐゴシック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ill Sans" pitchFamily="-109" charset="0"/>
        </a:defRPr>
      </a:lvl9pPr>
    </p:titleStyle>
    <p:bodyStyle>
      <a:lvl1pPr marL="342900" indent="-342900" algn="l" rtl="0" eaLnBrk="0" fontAlgn="base" hangingPunct="0">
        <a:spcBef>
          <a:spcPts val="14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ts val="8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ＭＳ Ｐゴシック" pitchFamily="-109" charset="-128"/>
          <a:cs typeface="ＭＳ Ｐゴシック"/>
        </a:defRPr>
      </a:lvl2pPr>
      <a:lvl3pPr marL="1143000" indent="-228600" algn="l" rtl="0" eaLnBrk="0" fontAlgn="base" hangingPunct="0">
        <a:spcBef>
          <a:spcPts val="5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109" charset="-128"/>
          <a:cs typeface="ＭＳ Ｐゴシック"/>
        </a:defRPr>
      </a:lvl3pPr>
      <a:lvl4pPr marL="1600200" indent="-228600" algn="l" rtl="0" eaLnBrk="0" fontAlgn="base" hangingPunct="0">
        <a:spcBef>
          <a:spcPts val="3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ＭＳ Ｐゴシック" pitchFamily="-109" charset="-128"/>
          <a:cs typeface="ＭＳ Ｐゴシック"/>
        </a:defRPr>
      </a:lvl4pPr>
      <a:lvl5pPr marL="2057400" indent="-228600" algn="l" rtl="0" eaLnBrk="0" fontAlgn="base" hangingPunct="0">
        <a:spcBef>
          <a:spcPts val="2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ＭＳ Ｐゴシック" pitchFamily="-109" charset="-128"/>
          <a:cs typeface="ＭＳ Ｐゴシック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09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09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09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09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10" Type="http://schemas.openxmlformats.org/officeDocument/2006/relationships/image" Target="../media/image6.jpg"/><Relationship Id="rId9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3.jpe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openxmlformats.org/officeDocument/2006/relationships/image" Target="../media/image3.jpeg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0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jpg"/><Relationship Id="rId12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0" Type="http://schemas.openxmlformats.org/officeDocument/2006/relationships/image" Target="../media/image8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12" Type="http://schemas.openxmlformats.org/officeDocument/2006/relationships/image" Target="../media/image10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11" Type="http://schemas.openxmlformats.org/officeDocument/2006/relationships/image" Target="../media/image2.png"/><Relationship Id="rId5" Type="http://schemas.openxmlformats.org/officeDocument/2006/relationships/image" Target="../media/image3.jpeg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3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11" Type="http://schemas.openxmlformats.org/officeDocument/2006/relationships/image" Target="../media/image10.png"/><Relationship Id="rId5" Type="http://schemas.openxmlformats.org/officeDocument/2006/relationships/image" Target="../media/image2.png"/><Relationship Id="rId10" Type="http://schemas.openxmlformats.org/officeDocument/2006/relationships/image" Target="../media/image6.jp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2F49213-3AB3-4650-B357-33FAF83D8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397" y="1320144"/>
            <a:ext cx="2667372" cy="2876952"/>
          </a:xfrm>
          <a:prstGeom prst="rect">
            <a:avLst/>
          </a:prstGeom>
        </p:spPr>
      </p:pic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3-D Holographic Near-Field MIMO-ISAR Millimeter-Wave Imaging 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</p:spPr>
            <p:txBody>
              <a:bodyPr/>
              <a:lstStyle/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OBJECTIVE: </a:t>
                </a:r>
                <a:r>
                  <a:rPr lang="en-US" sz="1600" dirty="0"/>
                  <a:t>Construct a high-resolution mmWave imaging system for 3-D image reconstruction using novel techniques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APPROACH: </a:t>
                </a:r>
                <a:r>
                  <a:rPr lang="en-US" sz="1600" dirty="0"/>
                  <a:t>Develop efficient MIMO-ISAR image reconstruction algorithm and mechanical scanner</a:t>
                </a:r>
                <a:endParaRPr lang="en-US" sz="1600" dirty="0">
                  <a:cs typeface="Arial" pitchFamily="34" charset="0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Novel image reconstruction algorithm for cylindrical MIMO-ISAR</a:t>
                </a:r>
                <a:endParaRPr lang="en-US" dirty="0">
                  <a:cs typeface="Arial" pitchFamily="34" charset="0"/>
                </a:endParaRP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Multistatic-to-monostatic conversion</a:t>
                </a: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Enables use of spatial efficient MIMO arrays and computationally efficient SISO image reconstruction algorithms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Fully integrated </a:t>
                </a:r>
                <a:r>
                  <a:rPr lang="en-US" sz="1600" i="1" dirty="0"/>
                  <a:t>x</a:t>
                </a:r>
                <a:r>
                  <a:rPr lang="en-US" sz="1600" dirty="0"/>
                  <a:t>-</a:t>
                </a:r>
                <a:r>
                  <a:rPr lang="en-US" sz="1600" i="1" dirty="0"/>
                  <a:t>y</a:t>
                </a:r>
                <a:r>
                  <a:rPr lang="en-US" sz="1600" dirty="0"/>
                  <a:t>-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600" dirty="0"/>
                  <a:t> scanner to synthesize cylindrical and rectangular apertures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RESULTS:</a:t>
                </a:r>
                <a:r>
                  <a:rPr lang="en-US" sz="1600" dirty="0">
                    <a:solidFill>
                      <a:schemeClr val="tx2"/>
                    </a:solidFill>
                  </a:rPr>
                  <a:t> </a:t>
                </a:r>
                <a:r>
                  <a:rPr lang="en-US" sz="1600" dirty="0">
                    <a:cs typeface="Arial" pitchFamily="34" charset="0"/>
                  </a:rPr>
                  <a:t>Decreased scanning time by factor of 8 while maintaining sub-centimeter accuracy. Significant advantages over rectangular SAR: improved spatial resolution, rotational invariance</a:t>
                </a:r>
                <a:endParaRPr lang="en-US" dirty="0"/>
              </a:p>
            </p:txBody>
          </p:sp>
        </mc:Choice>
        <mc:Fallback xmlns="">
          <p:sp>
            <p:nvSpPr>
              <p:cNvPr id="307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  <a:blipFill>
                <a:blip r:embed="rId6"/>
                <a:stretch>
                  <a:fillRect l="-528" t="-351" r="-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7" name="TextBox 86"/>
          <p:cNvSpPr txBox="1"/>
          <p:nvPr/>
        </p:nvSpPr>
        <p:spPr>
          <a:xfrm>
            <a:off x="5971032" y="419709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3BA4342-C1FA-4C6A-B1DC-5CCF27EECB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1032" y="4160831"/>
            <a:ext cx="2884154" cy="246856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D46DA89-8306-4521-A46A-163782F72082}"/>
              </a:ext>
            </a:extLst>
          </p:cNvPr>
          <p:cNvGrpSpPr/>
          <p:nvPr/>
        </p:nvGrpSpPr>
        <p:grpSpPr>
          <a:xfrm>
            <a:off x="1516184" y="4975765"/>
            <a:ext cx="4355133" cy="1877592"/>
            <a:chOff x="1516184" y="4876705"/>
            <a:chExt cx="4355133" cy="1877592"/>
          </a:xfrm>
        </p:grpSpPr>
        <p:pic>
          <p:nvPicPr>
            <p:cNvPr id="14" name="Content Placeholder 4">
              <a:extLst>
                <a:ext uri="{FF2B5EF4-FFF2-40B4-BE49-F238E27FC236}">
                  <a16:creationId xmlns:a16="http://schemas.microsoft.com/office/drawing/2014/main" id="{7FA74906-250D-486E-8CC7-E69AD7379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6184" y="4876705"/>
              <a:ext cx="2115981" cy="1569815"/>
            </a:xfrm>
            <a:prstGeom prst="rect">
              <a:avLst/>
            </a:prstGeom>
          </p:spPr>
        </p:pic>
        <p:pic>
          <p:nvPicPr>
            <p:cNvPr id="15" name="Content Placeholder 8" descr="A body of water&#10;&#10;Description automatically generated">
              <a:extLst>
                <a:ext uri="{FF2B5EF4-FFF2-40B4-BE49-F238E27FC236}">
                  <a16:creationId xmlns:a16="http://schemas.microsoft.com/office/drawing/2014/main" id="{B689808A-B11C-46F9-B6E5-795C60F4E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5336" y="4876705"/>
              <a:ext cx="2115981" cy="1569815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A36E382-DF06-46F7-8454-2C7852899F3A}"/>
                </a:ext>
              </a:extLst>
            </p:cNvPr>
            <p:cNvSpPr txBox="1"/>
            <p:nvPr/>
          </p:nvSpPr>
          <p:spPr>
            <a:xfrm>
              <a:off x="1516184" y="6446520"/>
              <a:ext cx="21159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ill Sans (Body)"/>
                </a:rPr>
                <a:t>SISO – 137min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125DA74-E235-4F8A-89C7-F8DC7978B502}"/>
                </a:ext>
              </a:extLst>
            </p:cNvPr>
            <p:cNvSpPr txBox="1"/>
            <p:nvPr/>
          </p:nvSpPr>
          <p:spPr>
            <a:xfrm>
              <a:off x="3755335" y="6439522"/>
              <a:ext cx="21159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ill Sans (Body)"/>
                </a:rPr>
                <a:t>MIMO – 17 min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2906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spd="slow" advTm="1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E12C-E858-40AE-98EB-ED3D1B537B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096C4F-D212-489D-8BFB-8E03360D6F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79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/>
    </mc:Choice>
    <mc:Fallback>
      <p:transition spd="slow" advTm="1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3-D Holographic Near-Field MIMO-ISAR Millimeter-Wave Imaging 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87" name="TextBox 86"/>
          <p:cNvSpPr txBox="1"/>
          <p:nvPr/>
        </p:nvSpPr>
        <p:spPr>
          <a:xfrm>
            <a:off x="5971032" y="419709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E271256-8C99-48FB-93F8-9B28552685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316" y="1544439"/>
            <a:ext cx="2971800" cy="2377440"/>
          </a:xfrm>
          <a:prstGeom prst="rect">
            <a:avLst/>
          </a:prstGeom>
          <a:noFill/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F7350FA4-D47D-4672-9237-AD4255906B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</p:spPr>
            <p:txBody>
              <a:bodyPr/>
              <a:lstStyle/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OBJECTIVE: </a:t>
                </a:r>
                <a:r>
                  <a:rPr lang="en-US" sz="1600" dirty="0"/>
                  <a:t>Construct a high-resolution mmWave imaging system for 3-D image reconstruction using novel techniques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APPROACH: </a:t>
                </a:r>
                <a:r>
                  <a:rPr lang="en-US" sz="1600" dirty="0"/>
                  <a:t>Develop efficient MIMO-ISAR image reconstruction algorithm and mechanical scanner</a:t>
                </a:r>
                <a:endParaRPr lang="en-US" sz="1600" dirty="0">
                  <a:cs typeface="Arial" pitchFamily="34" charset="0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Novel image reconstruction algorithm for cylindrical MIMO-ISAR</a:t>
                </a:r>
                <a:endParaRPr lang="en-US" dirty="0">
                  <a:cs typeface="Arial" pitchFamily="34" charset="0"/>
                </a:endParaRP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Multistatic-to-monostatic conversion</a:t>
                </a: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Enables use of spatial efficient MIMO arrays and computationally efficient SISO image reconstruction algorithms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Fully integrated </a:t>
                </a:r>
                <a:r>
                  <a:rPr lang="en-US" sz="1600" i="1" dirty="0"/>
                  <a:t>x</a:t>
                </a:r>
                <a:r>
                  <a:rPr lang="en-US" sz="1600" dirty="0"/>
                  <a:t>-</a:t>
                </a:r>
                <a:r>
                  <a:rPr lang="en-US" sz="1600" i="1" dirty="0"/>
                  <a:t>y</a:t>
                </a:r>
                <a:r>
                  <a:rPr lang="en-US" sz="1600" dirty="0"/>
                  <a:t>-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600" dirty="0"/>
                  <a:t> scanner to synthesize cylindrical and rectangular apertures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RESULTS:</a:t>
                </a:r>
                <a:r>
                  <a:rPr lang="en-US" sz="1600" dirty="0">
                    <a:solidFill>
                      <a:schemeClr val="tx2"/>
                    </a:solidFill>
                  </a:rPr>
                  <a:t> </a:t>
                </a:r>
                <a:r>
                  <a:rPr lang="en-US" sz="1600" dirty="0">
                    <a:cs typeface="Arial" pitchFamily="34" charset="0"/>
                  </a:rPr>
                  <a:t>Decreased scanning time by factor of 8 while maintaining sub-centimeter accuracy. Significant advantages over rectangular SAR: improved spatial resolution, rotational invariance</a:t>
                </a:r>
                <a:endParaRPr lang="en-US" dirty="0"/>
              </a:p>
            </p:txBody>
          </p:sp>
        </mc:Choice>
        <mc:Fallback xmlns="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F7350FA4-D47D-4672-9237-AD4255906B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  <a:blipFill>
                <a:blip r:embed="rId7"/>
                <a:stretch>
                  <a:fillRect l="-528" t="-351" r="-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43CC4D03-8DDB-4231-9B25-A1058A18B421}"/>
              </a:ext>
            </a:extLst>
          </p:cNvPr>
          <p:cNvGrpSpPr/>
          <p:nvPr/>
        </p:nvGrpSpPr>
        <p:grpSpPr>
          <a:xfrm>
            <a:off x="9237297" y="4933978"/>
            <a:ext cx="7937871" cy="1719100"/>
            <a:chOff x="9237297" y="4933978"/>
            <a:chExt cx="7937871" cy="171910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920DA4F-E74E-4BAA-AE3C-22D10BD64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237297" y="4933978"/>
              <a:ext cx="4476750" cy="17191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E5EDBB1-FE6F-490F-BE33-38C7419EE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3714047" y="4933978"/>
              <a:ext cx="3461121" cy="1719100"/>
            </a:xfrm>
            <a:prstGeom prst="rect">
              <a:avLst/>
            </a:prstGeom>
          </p:spPr>
        </p:pic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A355825-962E-47B0-B933-C2216D5372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17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031"/>
    </mc:Choice>
    <mc:Fallback>
      <p:transition spd="slow" advTm="74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3-D Holographic Near-Field MIMO-ISAR Millimeter-Wave Imaging 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87" name="TextBox 86"/>
          <p:cNvSpPr txBox="1"/>
          <p:nvPr/>
        </p:nvSpPr>
        <p:spPr>
          <a:xfrm>
            <a:off x="5971032" y="419709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E271256-8C99-48FB-93F8-9B28552685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316" y="1544439"/>
            <a:ext cx="2971800" cy="2377440"/>
          </a:xfrm>
          <a:prstGeom prst="rect">
            <a:avLst/>
          </a:prstGeom>
          <a:noFill/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F7350FA4-D47D-4672-9237-AD4255906B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</p:spPr>
            <p:txBody>
              <a:bodyPr/>
              <a:lstStyle/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OBJECTIVE: </a:t>
                </a:r>
                <a:r>
                  <a:rPr lang="en-US" sz="1600" dirty="0"/>
                  <a:t>Construct a high-resolution mmWave imaging system for 3-D image reconstruction using novel techniques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APPROACH: </a:t>
                </a:r>
                <a:r>
                  <a:rPr lang="en-US" sz="1600" dirty="0"/>
                  <a:t>Develop efficient MIMO-ISAR image reconstruction algorithm and mechanical scanner</a:t>
                </a:r>
                <a:endParaRPr lang="en-US" sz="1600" dirty="0">
                  <a:cs typeface="Arial" pitchFamily="34" charset="0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Novel image reconstruction algorithm for cylindrical MIMO-ISAR</a:t>
                </a:r>
                <a:endParaRPr lang="en-US" dirty="0">
                  <a:cs typeface="Arial" pitchFamily="34" charset="0"/>
                </a:endParaRP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Multistatic-to-monostatic conversion</a:t>
                </a: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Enables use of spatial efficient MIMO arrays and computationally efficient SISO image reconstruction algorithms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Fully integrated </a:t>
                </a:r>
                <a:r>
                  <a:rPr lang="en-US" sz="1600" i="1" dirty="0"/>
                  <a:t>x</a:t>
                </a:r>
                <a:r>
                  <a:rPr lang="en-US" sz="1600" dirty="0"/>
                  <a:t>-</a:t>
                </a:r>
                <a:r>
                  <a:rPr lang="en-US" sz="1600" i="1" dirty="0"/>
                  <a:t>y</a:t>
                </a:r>
                <a:r>
                  <a:rPr lang="en-US" sz="1600" dirty="0"/>
                  <a:t>-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600" dirty="0"/>
                  <a:t> scanner to synthesize cylindrical and rectangular apertures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RESULTS:</a:t>
                </a:r>
                <a:r>
                  <a:rPr lang="en-US" sz="1600" dirty="0">
                    <a:solidFill>
                      <a:schemeClr val="tx2"/>
                    </a:solidFill>
                  </a:rPr>
                  <a:t> </a:t>
                </a:r>
                <a:r>
                  <a:rPr lang="en-US" sz="1600" dirty="0">
                    <a:cs typeface="Arial" pitchFamily="34" charset="0"/>
                  </a:rPr>
                  <a:t>Decreased scanning time by factor of 8 while maintaining sub-centimeter accuracy. Significant advantages over rectangular SAR: improved spatial resolution, rotational invariance</a:t>
                </a:r>
                <a:endParaRPr lang="en-US" dirty="0"/>
              </a:p>
            </p:txBody>
          </p:sp>
        </mc:Choice>
        <mc:Fallback xmlns="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F7350FA4-D47D-4672-9237-AD4255906B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  <a:blipFill>
                <a:blip r:embed="rId7"/>
                <a:stretch>
                  <a:fillRect l="-528" t="-351" r="-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oup 15">
            <a:extLst>
              <a:ext uri="{FF2B5EF4-FFF2-40B4-BE49-F238E27FC236}">
                <a16:creationId xmlns:a16="http://schemas.microsoft.com/office/drawing/2014/main" id="{6F9C146E-D337-47BE-A305-ABAA92D404F0}"/>
              </a:ext>
            </a:extLst>
          </p:cNvPr>
          <p:cNvGrpSpPr/>
          <p:nvPr/>
        </p:nvGrpSpPr>
        <p:grpSpPr>
          <a:xfrm>
            <a:off x="977528" y="5033831"/>
            <a:ext cx="7937871" cy="1719100"/>
            <a:chOff x="9237297" y="4933978"/>
            <a:chExt cx="7937871" cy="17191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B1B489D-62AC-4242-AE19-8D5A4BBD347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237297" y="4933978"/>
              <a:ext cx="4476750" cy="17191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9AB35BA-E49D-4D95-AFDB-E629A3B73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3714047" y="4933978"/>
              <a:ext cx="3461121" cy="1719100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B1EF139B-F2E1-4560-A02D-31BE28FBE2F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08215" y="3921879"/>
            <a:ext cx="2667372" cy="287695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2B27F4B-3E05-4C93-842F-A77458694D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28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89"/>
    </mc:Choice>
    <mc:Fallback>
      <p:transition spd="slow" advTm="27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3-D Holographic Near-Field MIMO-ISAR Millimeter-Wave Imaging 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87" name="TextBox 86"/>
          <p:cNvSpPr txBox="1"/>
          <p:nvPr/>
        </p:nvSpPr>
        <p:spPr>
          <a:xfrm>
            <a:off x="5971032" y="419709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E271256-8C99-48FB-93F8-9B28552685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316" y="1544439"/>
            <a:ext cx="2971800" cy="2377440"/>
          </a:xfrm>
          <a:prstGeom prst="rect">
            <a:avLst/>
          </a:prstGeom>
          <a:noFill/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D46DA89-8306-4521-A46A-163782F72082}"/>
              </a:ext>
            </a:extLst>
          </p:cNvPr>
          <p:cNvGrpSpPr/>
          <p:nvPr/>
        </p:nvGrpSpPr>
        <p:grpSpPr>
          <a:xfrm>
            <a:off x="9250484" y="5029228"/>
            <a:ext cx="4355133" cy="1877592"/>
            <a:chOff x="1516184" y="4876705"/>
            <a:chExt cx="4355133" cy="1877592"/>
          </a:xfrm>
        </p:grpSpPr>
        <p:pic>
          <p:nvPicPr>
            <p:cNvPr id="14" name="Content Placeholder 4">
              <a:extLst>
                <a:ext uri="{FF2B5EF4-FFF2-40B4-BE49-F238E27FC236}">
                  <a16:creationId xmlns:a16="http://schemas.microsoft.com/office/drawing/2014/main" id="{7FA74906-250D-486E-8CC7-E69AD7379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6184" y="4876705"/>
              <a:ext cx="2115981" cy="1569815"/>
            </a:xfrm>
            <a:prstGeom prst="rect">
              <a:avLst/>
            </a:prstGeom>
          </p:spPr>
        </p:pic>
        <p:pic>
          <p:nvPicPr>
            <p:cNvPr id="15" name="Content Placeholder 8" descr="A body of water&#10;&#10;Description automatically generated">
              <a:extLst>
                <a:ext uri="{FF2B5EF4-FFF2-40B4-BE49-F238E27FC236}">
                  <a16:creationId xmlns:a16="http://schemas.microsoft.com/office/drawing/2014/main" id="{B689808A-B11C-46F9-B6E5-795C60F4E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5336" y="4876705"/>
              <a:ext cx="2115981" cy="1569815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A36E382-DF06-46F7-8454-2C7852899F3A}"/>
                </a:ext>
              </a:extLst>
            </p:cNvPr>
            <p:cNvSpPr txBox="1"/>
            <p:nvPr/>
          </p:nvSpPr>
          <p:spPr>
            <a:xfrm>
              <a:off x="1516184" y="6446520"/>
              <a:ext cx="21159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ill Sans (Body)"/>
                </a:rPr>
                <a:t>SISO – 137min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125DA74-E235-4F8A-89C7-F8DC7978B502}"/>
                </a:ext>
              </a:extLst>
            </p:cNvPr>
            <p:cNvSpPr txBox="1"/>
            <p:nvPr/>
          </p:nvSpPr>
          <p:spPr>
            <a:xfrm>
              <a:off x="3755335" y="6439522"/>
              <a:ext cx="21159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ill Sans (Body)"/>
                </a:rPr>
                <a:t>MIMO – 17 min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F7350FA4-D47D-4672-9237-AD4255906B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</p:spPr>
            <p:txBody>
              <a:bodyPr/>
              <a:lstStyle/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OBJECTIVE: </a:t>
                </a:r>
                <a:r>
                  <a:rPr lang="en-US" sz="1600" dirty="0"/>
                  <a:t>Construct a high-resolution mmWave imaging system for 3-D image reconstruction using novel techniques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APPROACH: </a:t>
                </a:r>
                <a:r>
                  <a:rPr lang="en-US" sz="1600" dirty="0"/>
                  <a:t>Develop efficient MIMO-ISAR image reconstruction algorithm and mechanical scanner</a:t>
                </a:r>
                <a:endParaRPr lang="en-US" sz="1600" dirty="0">
                  <a:cs typeface="Arial" pitchFamily="34" charset="0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Novel image reconstruction algorithm for cylindrical MIMO-ISAR</a:t>
                </a:r>
                <a:endParaRPr lang="en-US" dirty="0">
                  <a:cs typeface="Arial" pitchFamily="34" charset="0"/>
                </a:endParaRP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Multistatic-to-monostatic conversion</a:t>
                </a: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Enables use of spatial efficient MIMO arrays and computationally efficient SISO image reconstruction algorithms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Fully integrated </a:t>
                </a:r>
                <a:r>
                  <a:rPr lang="en-US" sz="1600" i="1" dirty="0"/>
                  <a:t>x</a:t>
                </a:r>
                <a:r>
                  <a:rPr lang="en-US" sz="1600" dirty="0"/>
                  <a:t>-</a:t>
                </a:r>
                <a:r>
                  <a:rPr lang="en-US" sz="1600" i="1" dirty="0"/>
                  <a:t>y</a:t>
                </a:r>
                <a:r>
                  <a:rPr lang="en-US" sz="1600" dirty="0"/>
                  <a:t>-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600" dirty="0"/>
                  <a:t> scanner to synthesize cylindrical and rectangular apertures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RESULTS:</a:t>
                </a:r>
                <a:r>
                  <a:rPr lang="en-US" sz="1600" dirty="0">
                    <a:solidFill>
                      <a:schemeClr val="tx2"/>
                    </a:solidFill>
                  </a:rPr>
                  <a:t> </a:t>
                </a:r>
                <a:r>
                  <a:rPr lang="en-US" sz="1600" dirty="0">
                    <a:cs typeface="Arial" pitchFamily="34" charset="0"/>
                  </a:rPr>
                  <a:t>Decreased scanning time by factor of 8 while maintaining sub-centimeter accuracy. Significant advantages over rectangular SAR: improved spatial resolution, rotational invariance</a:t>
                </a:r>
                <a:endParaRPr lang="en-US" dirty="0"/>
              </a:p>
            </p:txBody>
          </p:sp>
        </mc:Choice>
        <mc:Fallback xmlns="">
          <p:sp>
            <p:nvSpPr>
              <p:cNvPr id="18" name="Content Placeholder 2">
                <a:extLst>
                  <a:ext uri="{FF2B5EF4-FFF2-40B4-BE49-F238E27FC236}">
                    <a16:creationId xmlns:a16="http://schemas.microsoft.com/office/drawing/2014/main" id="{F7350FA4-D47D-4672-9237-AD4255906B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  <a:blipFill>
                <a:blip r:embed="rId9"/>
                <a:stretch>
                  <a:fillRect l="-528" t="-351" r="-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9AFF2AB3-12FA-420A-BD5D-66916C26F007}"/>
              </a:ext>
            </a:extLst>
          </p:cNvPr>
          <p:cNvGrpSpPr/>
          <p:nvPr/>
        </p:nvGrpSpPr>
        <p:grpSpPr>
          <a:xfrm>
            <a:off x="-8096622" y="4954585"/>
            <a:ext cx="7937871" cy="1719100"/>
            <a:chOff x="9237297" y="4933978"/>
            <a:chExt cx="7937871" cy="17191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6023A06-D0F9-4DEB-82FA-4DF032C43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237297" y="4933978"/>
              <a:ext cx="4476750" cy="17191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5314F72-3A7D-4183-8A3C-7E6C8932B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3714047" y="4933978"/>
              <a:ext cx="3461121" cy="1719100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34ACCA3-DA53-41BD-B8DE-0F266335E8A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094202" y="3921879"/>
            <a:ext cx="2667372" cy="287695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1C75A0B-0148-47B4-A888-97328C59A2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717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36"/>
    </mc:Choice>
    <mc:Fallback>
      <p:transition spd="slow" advTm="30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3-D Holographic Near-Field MIMO-ISAR Millimeter-Wave Imaging 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p:sp>
        <p:nvSpPr>
          <p:cNvPr id="87" name="TextBox 86"/>
          <p:cNvSpPr txBox="1"/>
          <p:nvPr/>
        </p:nvSpPr>
        <p:spPr>
          <a:xfrm>
            <a:off x="5971032" y="419709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E271256-8C99-48FB-93F8-9B28552685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1032" y="-2495772"/>
            <a:ext cx="2971800" cy="2377440"/>
          </a:xfrm>
          <a:prstGeom prst="rect">
            <a:avLst/>
          </a:prstGeom>
          <a:noFill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3BA4342-C1FA-4C6A-B1DC-5CCF27EECB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4292" y="4310781"/>
            <a:ext cx="2884154" cy="246856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D46DA89-8306-4521-A46A-163782F72082}"/>
              </a:ext>
            </a:extLst>
          </p:cNvPr>
          <p:cNvGrpSpPr/>
          <p:nvPr/>
        </p:nvGrpSpPr>
        <p:grpSpPr>
          <a:xfrm>
            <a:off x="1516184" y="4975765"/>
            <a:ext cx="4355133" cy="1877592"/>
            <a:chOff x="1516184" y="4876705"/>
            <a:chExt cx="4355133" cy="1877592"/>
          </a:xfrm>
        </p:grpSpPr>
        <p:pic>
          <p:nvPicPr>
            <p:cNvPr id="14" name="Content Placeholder 4">
              <a:extLst>
                <a:ext uri="{FF2B5EF4-FFF2-40B4-BE49-F238E27FC236}">
                  <a16:creationId xmlns:a16="http://schemas.microsoft.com/office/drawing/2014/main" id="{7FA74906-250D-486E-8CC7-E69AD7379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6184" y="4876705"/>
              <a:ext cx="2115981" cy="1569815"/>
            </a:xfrm>
            <a:prstGeom prst="rect">
              <a:avLst/>
            </a:prstGeom>
          </p:spPr>
        </p:pic>
        <p:pic>
          <p:nvPicPr>
            <p:cNvPr id="15" name="Content Placeholder 8" descr="A body of water&#10;&#10;Description automatically generated">
              <a:extLst>
                <a:ext uri="{FF2B5EF4-FFF2-40B4-BE49-F238E27FC236}">
                  <a16:creationId xmlns:a16="http://schemas.microsoft.com/office/drawing/2014/main" id="{B689808A-B11C-46F9-B6E5-795C60F4E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5336" y="4876705"/>
              <a:ext cx="2115981" cy="1569815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A36E382-DF06-46F7-8454-2C7852899F3A}"/>
                </a:ext>
              </a:extLst>
            </p:cNvPr>
            <p:cNvSpPr txBox="1"/>
            <p:nvPr/>
          </p:nvSpPr>
          <p:spPr>
            <a:xfrm>
              <a:off x="1516184" y="6446520"/>
              <a:ext cx="21159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ill Sans (Body)"/>
                </a:rPr>
                <a:t>SISO – 137min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125DA74-E235-4F8A-89C7-F8DC7978B502}"/>
                </a:ext>
              </a:extLst>
            </p:cNvPr>
            <p:cNvSpPr txBox="1"/>
            <p:nvPr/>
          </p:nvSpPr>
          <p:spPr>
            <a:xfrm>
              <a:off x="3755335" y="6439522"/>
              <a:ext cx="21159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ill Sans (Body)"/>
                </a:rPr>
                <a:t>MIMO – 17 min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ontent Placeholder 2">
                <a:extLst>
                  <a:ext uri="{FF2B5EF4-FFF2-40B4-BE49-F238E27FC236}">
                    <a16:creationId xmlns:a16="http://schemas.microsoft.com/office/drawing/2014/main" id="{308BBD88-F1DA-45C1-91E8-843952CF54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</p:spPr>
            <p:txBody>
              <a:bodyPr/>
              <a:lstStyle/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OBJECTIVE: </a:t>
                </a:r>
                <a:r>
                  <a:rPr lang="en-US" sz="1600" dirty="0"/>
                  <a:t>Construct a high-resolution mmWave imaging system for 3-D image reconstruction using novel techniques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APPROACH: </a:t>
                </a:r>
                <a:r>
                  <a:rPr lang="en-US" sz="1600" dirty="0"/>
                  <a:t>Develop efficient MIMO-ISAR image reconstruction algorithm and mechanical scanner</a:t>
                </a:r>
                <a:endParaRPr lang="en-US" sz="1600" dirty="0">
                  <a:cs typeface="Arial" pitchFamily="34" charset="0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Novel image reconstruction algorithm for cylindrical MIMO-ISAR</a:t>
                </a:r>
                <a:endParaRPr lang="en-US" dirty="0">
                  <a:cs typeface="Arial" pitchFamily="34" charset="0"/>
                </a:endParaRP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Multistatic-to-monostatic conversion</a:t>
                </a: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Enables use of spatial efficient MIMO arrays and computationally efficient SISO image reconstruction algorithms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Fully integrated </a:t>
                </a:r>
                <a:r>
                  <a:rPr lang="en-US" sz="1600" i="1" dirty="0"/>
                  <a:t>x</a:t>
                </a:r>
                <a:r>
                  <a:rPr lang="en-US" sz="1600" dirty="0"/>
                  <a:t>-</a:t>
                </a:r>
                <a:r>
                  <a:rPr lang="en-US" sz="1600" i="1" dirty="0"/>
                  <a:t>y</a:t>
                </a:r>
                <a:r>
                  <a:rPr lang="en-US" sz="1600" dirty="0"/>
                  <a:t>-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600" dirty="0"/>
                  <a:t> scanner to synthesize cylindrical and rectangular apertures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RESULTS:</a:t>
                </a:r>
                <a:r>
                  <a:rPr lang="en-US" sz="1600" dirty="0">
                    <a:solidFill>
                      <a:schemeClr val="tx2"/>
                    </a:solidFill>
                  </a:rPr>
                  <a:t> </a:t>
                </a:r>
                <a:r>
                  <a:rPr lang="en-US" sz="1600" dirty="0">
                    <a:cs typeface="Arial" pitchFamily="34" charset="0"/>
                  </a:rPr>
                  <a:t>Decreased scanning time by factor of 8 while maintaining sub-centimeter accuracy. Significant advantages over rectangular SAR: improved spatial resolution, rotational invariance</a:t>
                </a:r>
                <a:endParaRPr lang="en-US" dirty="0"/>
              </a:p>
            </p:txBody>
          </p:sp>
        </mc:Choice>
        <mc:Fallback xmlns="">
          <p:sp>
            <p:nvSpPr>
              <p:cNvPr id="19" name="Content Placeholder 2">
                <a:extLst>
                  <a:ext uri="{FF2B5EF4-FFF2-40B4-BE49-F238E27FC236}">
                    <a16:creationId xmlns:a16="http://schemas.microsoft.com/office/drawing/2014/main" id="{308BBD88-F1DA-45C1-91E8-843952CF54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  <a:blipFill>
                <a:blip r:embed="rId10"/>
                <a:stretch>
                  <a:fillRect l="-528" t="-351" r="-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Picture 20">
            <a:extLst>
              <a:ext uri="{FF2B5EF4-FFF2-40B4-BE49-F238E27FC236}">
                <a16:creationId xmlns:a16="http://schemas.microsoft.com/office/drawing/2014/main" id="{91D007F1-D459-46CC-B268-E6FC59998E2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63397" y="1320144"/>
            <a:ext cx="2667372" cy="287695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844B43B-4CFD-4864-AC69-4C5BA37C94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475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20"/>
    </mc:Choice>
    <mc:Fallback>
      <p:transition spd="slow" advTm="28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2F49213-3AB3-4650-B357-33FAF83D8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3397" y="1320144"/>
            <a:ext cx="2667372" cy="2876952"/>
          </a:xfrm>
          <a:prstGeom prst="rect">
            <a:avLst/>
          </a:prstGeom>
        </p:spPr>
      </p:pic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1645136" y="228600"/>
            <a:ext cx="7270263" cy="832104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1800" dirty="0">
                <a:solidFill>
                  <a:schemeClr val="tx2"/>
                </a:solidFill>
              </a:rPr>
              <a:t>3-D Holographic Near-Field MIMO-ISAR Millimeter-Wave Imaging </a:t>
            </a:r>
            <a:br>
              <a:rPr lang="en-US" dirty="0"/>
            </a:br>
            <a:r>
              <a:rPr lang="en-US" sz="1400" dirty="0"/>
              <a:t>Josiah Smith, </a:t>
            </a:r>
            <a:r>
              <a:rPr lang="en-US" altLang="zh-CN" sz="1400" dirty="0">
                <a:ea typeface="宋体" pitchFamily="2" charset="-122"/>
              </a:rPr>
              <a:t>University of Texas at Dallas, TxACE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7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</p:spPr>
            <p:txBody>
              <a:bodyPr/>
              <a:lstStyle/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OBJECTIVE: </a:t>
                </a:r>
                <a:r>
                  <a:rPr lang="en-US" sz="1600" dirty="0"/>
                  <a:t>Construct a high-resolution mmWave imaging system for 3-D image reconstruction using novel techniques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APPROACH: </a:t>
                </a:r>
                <a:r>
                  <a:rPr lang="en-US" sz="1600" dirty="0"/>
                  <a:t>Develop efficient MIMO-ISAR image reconstruction algorithm and mechanical scanner</a:t>
                </a:r>
                <a:endParaRPr lang="en-US" sz="1600" dirty="0">
                  <a:cs typeface="Arial" pitchFamily="34" charset="0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Novel image reconstruction algorithm for cylindrical MIMO-ISAR</a:t>
                </a:r>
                <a:endParaRPr lang="en-US" dirty="0">
                  <a:cs typeface="Arial" pitchFamily="34" charset="0"/>
                </a:endParaRP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Multistatic-to-monostatic conversion</a:t>
                </a:r>
              </a:p>
              <a:p>
                <a:pPr lvl="1">
                  <a:spcBef>
                    <a:spcPts val="600"/>
                  </a:spcBef>
                </a:pPr>
                <a:r>
                  <a:rPr lang="en-US" sz="1400" dirty="0">
                    <a:cs typeface="Arial" pitchFamily="34" charset="0"/>
                  </a:rPr>
                  <a:t>Enables use of spatial efficient MIMO arrays and computationally efficient SISO image reconstruction algorithms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1600" dirty="0">
                    <a:cs typeface="Arial" pitchFamily="34" charset="0"/>
                  </a:rPr>
                  <a:t>Fully integrated </a:t>
                </a:r>
                <a:r>
                  <a:rPr lang="en-US" sz="1600" i="1" dirty="0"/>
                  <a:t>x</a:t>
                </a:r>
                <a:r>
                  <a:rPr lang="en-US" sz="1600" dirty="0"/>
                  <a:t>-</a:t>
                </a:r>
                <a:r>
                  <a:rPr lang="en-US" sz="1600" i="1" dirty="0"/>
                  <a:t>y</a:t>
                </a:r>
                <a:r>
                  <a:rPr lang="en-US" sz="1600" dirty="0"/>
                  <a:t>-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600" dirty="0"/>
                  <a:t> scanner to synthesize cylindrical and rectangular apertures</a:t>
                </a:r>
                <a:endParaRPr lang="en-US" sz="1600" dirty="0">
                  <a:cs typeface="Arial" pitchFamily="34" charset="0"/>
                </a:endParaRPr>
              </a:p>
              <a:p>
                <a:pPr algn="just">
                  <a:spcBef>
                    <a:spcPts val="600"/>
                  </a:spcBef>
                  <a:buNone/>
                </a:pPr>
                <a:r>
                  <a:rPr lang="en-US" sz="1600" b="1" dirty="0">
                    <a:solidFill>
                      <a:schemeClr val="tx2"/>
                    </a:solidFill>
                    <a:cs typeface="Arial" pitchFamily="34" charset="0"/>
                  </a:rPr>
                  <a:t>RESULTS:</a:t>
                </a:r>
                <a:r>
                  <a:rPr lang="en-US" sz="1600" dirty="0">
                    <a:solidFill>
                      <a:schemeClr val="tx2"/>
                    </a:solidFill>
                  </a:rPr>
                  <a:t> </a:t>
                </a:r>
                <a:r>
                  <a:rPr lang="en-US" sz="1600" dirty="0">
                    <a:cs typeface="Arial" pitchFamily="34" charset="0"/>
                  </a:rPr>
                  <a:t>Decreased scanning time by factor of 8 while maintaining sub-centimeter accuracy. Significant advantages over rectangular SAR: improved spatial resolution, rotational invariance</a:t>
                </a:r>
                <a:endParaRPr lang="en-US" dirty="0"/>
              </a:p>
            </p:txBody>
          </p:sp>
        </mc:Choice>
        <mc:Fallback xmlns="">
          <p:sp>
            <p:nvSpPr>
              <p:cNvPr id="307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1168" y="1243584"/>
                <a:ext cx="5769864" cy="5202936"/>
              </a:xfrm>
              <a:blipFill>
                <a:blip r:embed="rId6"/>
                <a:stretch>
                  <a:fillRect l="-528" t="-351" r="-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7" name="TextBox 86"/>
          <p:cNvSpPr txBox="1"/>
          <p:nvPr/>
        </p:nvSpPr>
        <p:spPr>
          <a:xfrm>
            <a:off x="5971032" y="419709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1" descr="H:\Jump 1\TxACE Center_Ken O\LogoFinalWhite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6200" y="238537"/>
            <a:ext cx="1568937" cy="717228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3BA4342-C1FA-4C6A-B1DC-5CCF27EECB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1032" y="4160831"/>
            <a:ext cx="2884154" cy="246856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D46DA89-8306-4521-A46A-163782F72082}"/>
              </a:ext>
            </a:extLst>
          </p:cNvPr>
          <p:cNvGrpSpPr/>
          <p:nvPr/>
        </p:nvGrpSpPr>
        <p:grpSpPr>
          <a:xfrm>
            <a:off x="1516184" y="4975765"/>
            <a:ext cx="4355133" cy="1877592"/>
            <a:chOff x="1516184" y="4876705"/>
            <a:chExt cx="4355133" cy="1877592"/>
          </a:xfrm>
        </p:grpSpPr>
        <p:pic>
          <p:nvPicPr>
            <p:cNvPr id="14" name="Content Placeholder 4">
              <a:extLst>
                <a:ext uri="{FF2B5EF4-FFF2-40B4-BE49-F238E27FC236}">
                  <a16:creationId xmlns:a16="http://schemas.microsoft.com/office/drawing/2014/main" id="{7FA74906-250D-486E-8CC7-E69AD737997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6184" y="4876705"/>
              <a:ext cx="2115981" cy="1569815"/>
            </a:xfrm>
            <a:prstGeom prst="rect">
              <a:avLst/>
            </a:prstGeom>
          </p:spPr>
        </p:pic>
        <p:pic>
          <p:nvPicPr>
            <p:cNvPr id="15" name="Content Placeholder 8" descr="A body of water&#10;&#10;Description automatically generated">
              <a:extLst>
                <a:ext uri="{FF2B5EF4-FFF2-40B4-BE49-F238E27FC236}">
                  <a16:creationId xmlns:a16="http://schemas.microsoft.com/office/drawing/2014/main" id="{B689808A-B11C-46F9-B6E5-795C60F4E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5336" y="4876705"/>
              <a:ext cx="2115981" cy="1569815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A36E382-DF06-46F7-8454-2C7852899F3A}"/>
                </a:ext>
              </a:extLst>
            </p:cNvPr>
            <p:cNvSpPr txBox="1"/>
            <p:nvPr/>
          </p:nvSpPr>
          <p:spPr>
            <a:xfrm>
              <a:off x="1516184" y="6446520"/>
              <a:ext cx="21159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ill Sans (Body)"/>
                </a:rPr>
                <a:t>SISO – 137min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125DA74-E235-4F8A-89C7-F8DC7978B502}"/>
                </a:ext>
              </a:extLst>
            </p:cNvPr>
            <p:cNvSpPr txBox="1"/>
            <p:nvPr/>
          </p:nvSpPr>
          <p:spPr>
            <a:xfrm>
              <a:off x="3755335" y="6439522"/>
              <a:ext cx="211598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Gill Sans (Body)"/>
                </a:rPr>
                <a:t>MIMO – 17 min</a:t>
              </a:r>
            </a:p>
          </p:txBody>
        </p: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28A5EDA-81EB-4DFC-9145-A863945D34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80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854"/>
    </mc:Choice>
    <mc:Fallback>
      <p:transition spd="slow" advTm="1348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esentation template_UTD">
  <a:themeElements>
    <a:clrScheme name="UTD">
      <a:dk1>
        <a:srgbClr val="000000"/>
      </a:dk1>
      <a:lt1>
        <a:srgbClr val="FFFFFF"/>
      </a:lt1>
      <a:dk2>
        <a:srgbClr val="09730C"/>
      </a:dk2>
      <a:lt2>
        <a:srgbClr val="FFFFFF"/>
      </a:lt2>
      <a:accent1>
        <a:srgbClr val="000000"/>
      </a:accent1>
      <a:accent2>
        <a:srgbClr val="7F7F7F"/>
      </a:accent2>
      <a:accent3>
        <a:srgbClr val="FFFFFF"/>
      </a:accent3>
      <a:accent4>
        <a:srgbClr val="7F7F7F"/>
      </a:accent4>
      <a:accent5>
        <a:srgbClr val="09730C"/>
      </a:accent5>
      <a:accent6>
        <a:srgbClr val="7F7F7F"/>
      </a:accent6>
      <a:hlink>
        <a:srgbClr val="009999"/>
      </a:hlink>
      <a:folHlink>
        <a:srgbClr val="99CC00"/>
      </a:folHlink>
    </a:clrScheme>
    <a:fontScheme name="Blank Presentation">
      <a:majorFont>
        <a:latin typeface="Gill Sans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0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09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 template_UTD</Template>
  <TotalTime>5823</TotalTime>
  <Words>652</Words>
  <Application>Microsoft Office PowerPoint</Application>
  <PresentationFormat>On-screen Show (4:3)</PresentationFormat>
  <Paragraphs>62</Paragraphs>
  <Slides>7</Slides>
  <Notes>6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Cambria Math</vt:lpstr>
      <vt:lpstr>Gill Sans</vt:lpstr>
      <vt:lpstr>Gill Sans (Body)</vt:lpstr>
      <vt:lpstr>Times</vt:lpstr>
      <vt:lpstr>Presentation template_UTD</vt:lpstr>
      <vt:lpstr>3-D Holographic Near-Field MIMO-ISAR Millimeter-Wave Imaging  Josiah Smith, University of Texas at Dallas, TxACE</vt:lpstr>
      <vt:lpstr>PowerPoint Presentation</vt:lpstr>
      <vt:lpstr>3-D Holographic Near-Field MIMO-ISAR Millimeter-Wave Imaging  Josiah Smith, University of Texas at Dallas, TxACE</vt:lpstr>
      <vt:lpstr>3-D Holographic Near-Field MIMO-ISAR Millimeter-Wave Imaging  Josiah Smith, University of Texas at Dallas, TxACE</vt:lpstr>
      <vt:lpstr>3-D Holographic Near-Field MIMO-ISAR Millimeter-Wave Imaging  Josiah Smith, University of Texas at Dallas, TxACE</vt:lpstr>
      <vt:lpstr>3-D Holographic Near-Field MIMO-ISAR Millimeter-Wave Imaging  Josiah Smith, University of Texas at Dallas, TxACE</vt:lpstr>
      <vt:lpstr>3-D Holographic Near-Field MIMO-ISAR Millimeter-Wave Imaging  Josiah Smith, University of Texas at Dallas, TxACE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Ricky</dc:creator>
  <cp:lastModifiedBy>Josiah Smith</cp:lastModifiedBy>
  <cp:revision>568</cp:revision>
  <cp:lastPrinted>2008-12-04T20:28:19Z</cp:lastPrinted>
  <dcterms:created xsi:type="dcterms:W3CDTF">2009-12-08T15:17:27Z</dcterms:created>
  <dcterms:modified xsi:type="dcterms:W3CDTF">2020-10-02T20:31:07Z</dcterms:modified>
</cp:coreProperties>
</file>

<file path=docProps/thumbnail.jpeg>
</file>